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4" d="100"/>
          <a:sy n="84" d="100"/>
        </p:scale>
        <p:origin x="9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017EB49-226E-431A-9E57-C686B9EDD6B0}"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116316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280538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928729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12769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2918498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17EB49-226E-431A-9E57-C686B9EDD6B0}"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236843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017EB49-226E-431A-9E57-C686B9EDD6B0}"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1970653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7EB49-226E-431A-9E57-C686B9EDD6B0}"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2156141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7EB49-226E-431A-9E57-C686B9EDD6B0}"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109624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17EB49-226E-431A-9E57-C686B9EDD6B0}"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461491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17EB49-226E-431A-9E57-C686B9EDD6B0}"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1360641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3651080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017EB49-226E-431A-9E57-C686B9EDD6B0}"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3506851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17EB49-226E-431A-9E57-C686B9EDD6B0}"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3088517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17EB49-226E-431A-9E57-C686B9EDD6B0}"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1118550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2147523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17EB49-226E-431A-9E57-C686B9EDD6B0}"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E308EB-867E-4E08-BC1A-D38180A2C7ED}" type="slidenum">
              <a:rPr lang="en-IN" smtClean="0"/>
              <a:t>‹#›</a:t>
            </a:fld>
            <a:endParaRPr lang="en-IN"/>
          </a:p>
        </p:txBody>
      </p:sp>
    </p:spTree>
    <p:extLst>
      <p:ext uri="{BB962C8B-B14F-4D97-AF65-F5344CB8AC3E}">
        <p14:creationId xmlns:p14="http://schemas.microsoft.com/office/powerpoint/2010/main" val="3215024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brightnessContrast bright="-61000" contras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017EB49-226E-431A-9E57-C686B9EDD6B0}" type="datetimeFigureOut">
              <a:rPr lang="en-IN" smtClean="0"/>
              <a:t>29-08-2024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3E308EB-867E-4E08-BC1A-D38180A2C7ED}" type="slidenum">
              <a:rPr lang="en-IN" smtClean="0"/>
              <a:t>‹#›</a:t>
            </a:fld>
            <a:endParaRPr lang="en-IN"/>
          </a:p>
        </p:txBody>
      </p:sp>
    </p:spTree>
    <p:extLst>
      <p:ext uri="{BB962C8B-B14F-4D97-AF65-F5344CB8AC3E}">
        <p14:creationId xmlns:p14="http://schemas.microsoft.com/office/powerpoint/2010/main" val="34399842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0.png"/><Relationship Id="rId1" Type="http://schemas.openxmlformats.org/officeDocument/2006/relationships/slideLayout" Target="../slideLayouts/slideLayout4.xml"/><Relationship Id="rId5" Type="http://schemas.microsoft.com/office/2007/relationships/hdphoto" Target="../media/hdphoto14.wdp"/><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2.png"/><Relationship Id="rId1" Type="http://schemas.openxmlformats.org/officeDocument/2006/relationships/slideLayout" Target="../slideLayouts/slideLayout4.xml"/><Relationship Id="rId5" Type="http://schemas.microsoft.com/office/2007/relationships/hdphoto" Target="../media/hdphoto16.wdp"/><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4.png"/><Relationship Id="rId1" Type="http://schemas.openxmlformats.org/officeDocument/2006/relationships/slideLayout" Target="../slideLayouts/slideLayout4.xml"/><Relationship Id="rId5" Type="http://schemas.microsoft.com/office/2007/relationships/hdphoto" Target="../media/hdphoto18.wdp"/><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6.png"/><Relationship Id="rId1" Type="http://schemas.openxmlformats.org/officeDocument/2006/relationships/slideLayout" Target="../slideLayouts/slideLayout4.xml"/><Relationship Id="rId5" Type="http://schemas.microsoft.com/office/2007/relationships/hdphoto" Target="../media/hdphoto20.wdp"/><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8.png"/><Relationship Id="rId1" Type="http://schemas.openxmlformats.org/officeDocument/2006/relationships/slideLayout" Target="../slideLayouts/slideLayout4.xml"/><Relationship Id="rId5" Type="http://schemas.microsoft.com/office/2007/relationships/hdphoto" Target="../media/hdphoto22.wdp"/><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microsoft.com/office/2007/relationships/hdphoto" Target="../media/hdphoto24.wdp"/></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microsoft.com/office/2007/relationships/hdphoto" Target="../media/hdphoto25.wdp"/></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microsoft.com/office/2007/relationships/hdphoto" Target="../media/hdphoto26.wdp"/></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microsoft.com/office/2007/relationships/hdphoto" Target="../media/hdphoto27.wdp"/></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microsoft.com/office/2007/relationships/hdphoto" Target="../media/hdphoto28.wdp"/></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microsoft.com/office/2007/relationships/hdphoto" Target="../media/hdphoto29.wd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microsoft.com/office/2007/relationships/hdphoto" Target="../media/hdphoto30.wdp"/></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microsoft.com/office/2007/relationships/hdphoto" Target="../media/hdphoto31.wdp"/></Relationships>
</file>

<file path=ppt/slides/_rels/slide29.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7.png"/><Relationship Id="rId1" Type="http://schemas.openxmlformats.org/officeDocument/2006/relationships/slideLayout" Target="../slideLayouts/slideLayout4.xml"/><Relationship Id="rId5" Type="http://schemas.microsoft.com/office/2007/relationships/hdphoto" Target="../media/hdphoto33.wdp"/><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microsoft.com/office/2007/relationships/hdphoto" Target="../media/hdphoto34.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1000" contrast="1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7F795-780F-41BD-AD7D-F4A476248D46}"/>
              </a:ext>
            </a:extLst>
          </p:cNvPr>
          <p:cNvSpPr>
            <a:spLocks noGrp="1"/>
          </p:cNvSpPr>
          <p:nvPr>
            <p:ph type="ctrTitle"/>
          </p:nvPr>
        </p:nvSpPr>
        <p:spPr>
          <a:xfrm>
            <a:off x="1370693" y="1430860"/>
            <a:ext cx="9440034" cy="1828801"/>
          </a:xfrm>
        </p:spPr>
        <p:txBody>
          <a:bodyPr/>
          <a:lstStyle/>
          <a:p>
            <a:r>
              <a:rPr lang="en-US" dirty="0">
                <a:solidFill>
                  <a:srgbClr val="0070C0"/>
                </a:solidFill>
              </a:rPr>
              <a:t>BLUE</a:t>
            </a:r>
            <a:r>
              <a:rPr lang="en-US" dirty="0"/>
              <a:t> </a:t>
            </a:r>
            <a:r>
              <a:rPr lang="en-US" dirty="0">
                <a:solidFill>
                  <a:srgbClr val="00B050"/>
                </a:solidFill>
              </a:rPr>
              <a:t>DART</a:t>
            </a:r>
            <a:r>
              <a:rPr lang="en-US" dirty="0"/>
              <a:t> </a:t>
            </a:r>
            <a:endParaRPr lang="en-IN" dirty="0"/>
          </a:p>
        </p:txBody>
      </p:sp>
      <p:sp>
        <p:nvSpPr>
          <p:cNvPr id="3" name="Subtitle 2">
            <a:extLst>
              <a:ext uri="{FF2B5EF4-FFF2-40B4-BE49-F238E27FC236}">
                <a16:creationId xmlns:a16="http://schemas.microsoft.com/office/drawing/2014/main" id="{B1633601-85EC-4738-9298-BD5283ABA9CB}"/>
              </a:ext>
            </a:extLst>
          </p:cNvPr>
          <p:cNvSpPr>
            <a:spLocks noGrp="1"/>
          </p:cNvSpPr>
          <p:nvPr>
            <p:ph type="subTitle" idx="1"/>
          </p:nvPr>
        </p:nvSpPr>
        <p:spPr>
          <a:xfrm>
            <a:off x="1370693" y="3259661"/>
            <a:ext cx="9440034" cy="1049867"/>
          </a:xfrm>
        </p:spPr>
        <p:txBody>
          <a:bodyPr>
            <a:normAutofit/>
          </a:bodyPr>
          <a:lstStyle/>
          <a:p>
            <a:r>
              <a:rPr lang="en-US" sz="2400" dirty="0"/>
              <a:t>LOGISTICS TRACKING</a:t>
            </a:r>
            <a:endParaRPr lang="en-IN" sz="2400" dirty="0"/>
          </a:p>
        </p:txBody>
      </p:sp>
    </p:spTree>
    <p:extLst>
      <p:ext uri="{BB962C8B-B14F-4D97-AF65-F5344CB8AC3E}">
        <p14:creationId xmlns:p14="http://schemas.microsoft.com/office/powerpoint/2010/main" val="742922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SERVICES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Describes the various logistics services offered, such as standard delivery, express delivery, etc. Allows customers to choose from different service options based on their needs and helps calculate shipment costs.</a:t>
            </a:r>
          </a:p>
          <a:p>
            <a:pPr algn="l"/>
            <a:endParaRPr lang="en-US" dirty="0"/>
          </a:p>
          <a:p>
            <a:pPr algn="l"/>
            <a:r>
              <a:rPr lang="en-IN" dirty="0"/>
              <a:t>SYNTAX :- DESC services;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8" name="Content Placeholder 7">
            <a:extLst>
              <a:ext uri="{FF2B5EF4-FFF2-40B4-BE49-F238E27FC236}">
                <a16:creationId xmlns:a16="http://schemas.microsoft.com/office/drawing/2014/main" id="{93FC777F-26B5-4F90-BA20-A019E5886D0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33237" y="1364511"/>
            <a:ext cx="5844967" cy="3611526"/>
          </a:xfrm>
        </p:spPr>
      </p:pic>
    </p:spTree>
    <p:extLst>
      <p:ext uri="{BB962C8B-B14F-4D97-AF65-F5344CB8AC3E}">
        <p14:creationId xmlns:p14="http://schemas.microsoft.com/office/powerpoint/2010/main" val="32190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HUBS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Represents the distribution hubs used in the logistics network. Helps in managing the logistics network by tracking where shipments are processed or stored during transit.</a:t>
            </a:r>
          </a:p>
          <a:p>
            <a:pPr algn="l"/>
            <a:endParaRPr lang="en-US" dirty="0"/>
          </a:p>
          <a:p>
            <a:pPr algn="l"/>
            <a:r>
              <a:rPr lang="en-IN" dirty="0"/>
              <a:t>SYNTAX :- DESC hubs;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9" name="Content Placeholder 8">
            <a:extLst>
              <a:ext uri="{FF2B5EF4-FFF2-40B4-BE49-F238E27FC236}">
                <a16:creationId xmlns:a16="http://schemas.microsoft.com/office/drawing/2014/main" id="{B73BC0CB-B276-4864-9D3D-34C29AF93BD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33237" y="1364512"/>
            <a:ext cx="5844968" cy="3359681"/>
          </a:xfrm>
        </p:spPr>
      </p:pic>
    </p:spTree>
    <p:extLst>
      <p:ext uri="{BB962C8B-B14F-4D97-AF65-F5344CB8AC3E}">
        <p14:creationId xmlns:p14="http://schemas.microsoft.com/office/powerpoint/2010/main" val="2673748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normAutofit fontScale="90000"/>
          </a:bodyPr>
          <a:lstStyle/>
          <a:p>
            <a:r>
              <a:rPr lang="en-US" dirty="0"/>
              <a:t>HUB_SHIPMENTS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Tracks shipments as they move through various hubs in the logistics network. Provides a detailed record of shipments as they pass through different hubs, ensuring smooth transitions between locations.</a:t>
            </a:r>
          </a:p>
          <a:p>
            <a:pPr algn="l"/>
            <a:r>
              <a:rPr lang="en-IN" dirty="0"/>
              <a:t>SYNTAX :- DESC hub_shipments;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8" name="Content Placeholder 7">
            <a:extLst>
              <a:ext uri="{FF2B5EF4-FFF2-40B4-BE49-F238E27FC236}">
                <a16:creationId xmlns:a16="http://schemas.microsoft.com/office/drawing/2014/main" id="{1322A926-1B70-455C-8207-51F17DFA503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01340" y="1364511"/>
            <a:ext cx="5876865" cy="3483935"/>
          </a:xfrm>
        </p:spPr>
      </p:pic>
    </p:spTree>
    <p:extLst>
      <p:ext uri="{BB962C8B-B14F-4D97-AF65-F5344CB8AC3E}">
        <p14:creationId xmlns:p14="http://schemas.microsoft.com/office/powerpoint/2010/main" val="96896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normAutofit/>
          </a:bodyPr>
          <a:lstStyle/>
          <a:p>
            <a:r>
              <a:rPr lang="en-US" dirty="0"/>
              <a:t>EMPLOYEES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Stores information about the employees working in various hubs or involved in the logistics process. Manages human resources within the logistics network, particularly those stationed at hubs or involved in shipment handling.</a:t>
            </a:r>
          </a:p>
          <a:p>
            <a:pPr algn="l"/>
            <a:endParaRPr lang="en-US" dirty="0"/>
          </a:p>
          <a:p>
            <a:pPr algn="l"/>
            <a:r>
              <a:rPr lang="en-IN" dirty="0"/>
              <a:t>SYNTAX :- DESC employees;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9" name="Content Placeholder 8">
            <a:extLst>
              <a:ext uri="{FF2B5EF4-FFF2-40B4-BE49-F238E27FC236}">
                <a16:creationId xmlns:a16="http://schemas.microsoft.com/office/drawing/2014/main" id="{9792C6BB-8E2E-4548-8F98-34F47565800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97033" y="1364513"/>
            <a:ext cx="5781172" cy="3359681"/>
          </a:xfrm>
        </p:spPr>
      </p:pic>
    </p:spTree>
    <p:extLst>
      <p:ext uri="{BB962C8B-B14F-4D97-AF65-F5344CB8AC3E}">
        <p14:creationId xmlns:p14="http://schemas.microsoft.com/office/powerpoint/2010/main" val="98289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normAutofit/>
          </a:bodyPr>
          <a:lstStyle/>
          <a:p>
            <a:r>
              <a:rPr lang="en-US" dirty="0"/>
              <a:t>FEEDBACK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Collects customer feedback related to their shipments. Helps monitor customer satisfaction and identify areas for service improvement through direct feedback.</a:t>
            </a:r>
          </a:p>
          <a:p>
            <a:pPr algn="l"/>
            <a:endParaRPr lang="en-US" dirty="0"/>
          </a:p>
          <a:p>
            <a:pPr algn="l"/>
            <a:r>
              <a:rPr lang="en-IN" dirty="0"/>
              <a:t>SYNTAX :- DESC feedback;</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8" name="Content Placeholder 7">
            <a:extLst>
              <a:ext uri="{FF2B5EF4-FFF2-40B4-BE49-F238E27FC236}">
                <a16:creationId xmlns:a16="http://schemas.microsoft.com/office/drawing/2014/main" id="{C6841D01-946F-47EB-AE20-534D2684365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48177" y="1364512"/>
            <a:ext cx="5930028" cy="3359681"/>
          </a:xfrm>
        </p:spPr>
      </p:pic>
    </p:spTree>
    <p:extLst>
      <p:ext uri="{BB962C8B-B14F-4D97-AF65-F5344CB8AC3E}">
        <p14:creationId xmlns:p14="http://schemas.microsoft.com/office/powerpoint/2010/main" val="691847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979-5E81-4B6C-9AF6-80C6896825F4}"/>
              </a:ext>
            </a:extLst>
          </p:cNvPr>
          <p:cNvSpPr>
            <a:spLocks noGrp="1"/>
          </p:cNvSpPr>
          <p:nvPr>
            <p:ph type="title"/>
          </p:nvPr>
        </p:nvSpPr>
        <p:spPr>
          <a:xfrm>
            <a:off x="919119" y="0"/>
            <a:ext cx="10353762" cy="970450"/>
          </a:xfrm>
        </p:spPr>
        <p:txBody>
          <a:bodyPr/>
          <a:lstStyle/>
          <a:p>
            <a:r>
              <a:rPr lang="en-IN" dirty="0"/>
              <a:t>CONTENTS OF TABLE</a:t>
            </a:r>
          </a:p>
        </p:txBody>
      </p:sp>
      <p:pic>
        <p:nvPicPr>
          <p:cNvPr id="8" name="Content Placeholder 7">
            <a:extLst>
              <a:ext uri="{FF2B5EF4-FFF2-40B4-BE49-F238E27FC236}">
                <a16:creationId xmlns:a16="http://schemas.microsoft.com/office/drawing/2014/main" id="{1F7AA785-2D67-4F8A-B2E1-40BA594F950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4732" y="1672118"/>
            <a:ext cx="5824907" cy="4678325"/>
          </a:xfrm>
        </p:spPr>
      </p:pic>
      <p:pic>
        <p:nvPicPr>
          <p:cNvPr id="11" name="Content Placeholder 10">
            <a:extLst>
              <a:ext uri="{FF2B5EF4-FFF2-40B4-BE49-F238E27FC236}">
                <a16:creationId xmlns:a16="http://schemas.microsoft.com/office/drawing/2014/main" id="{E1046A4C-F866-4A03-8F8F-DF0630E4BA02}"/>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218238" y="1672118"/>
            <a:ext cx="5840781" cy="4678325"/>
          </a:xfrm>
        </p:spPr>
      </p:pic>
      <p:sp>
        <p:nvSpPr>
          <p:cNvPr id="9" name="TextBox 8">
            <a:extLst>
              <a:ext uri="{FF2B5EF4-FFF2-40B4-BE49-F238E27FC236}">
                <a16:creationId xmlns:a16="http://schemas.microsoft.com/office/drawing/2014/main" id="{6E6B059B-A7D1-45CA-BBF0-F65B323F8A28}"/>
              </a:ext>
            </a:extLst>
          </p:cNvPr>
          <p:cNvSpPr txBox="1"/>
          <p:nvPr/>
        </p:nvSpPr>
        <p:spPr>
          <a:xfrm>
            <a:off x="148856" y="1136618"/>
            <a:ext cx="5824907"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customer;</a:t>
            </a:r>
          </a:p>
        </p:txBody>
      </p:sp>
      <p:sp>
        <p:nvSpPr>
          <p:cNvPr id="12" name="TextBox 11">
            <a:extLst>
              <a:ext uri="{FF2B5EF4-FFF2-40B4-BE49-F238E27FC236}">
                <a16:creationId xmlns:a16="http://schemas.microsoft.com/office/drawing/2014/main" id="{AEB5EF60-2575-4163-B915-660F1E10A50E}"/>
              </a:ext>
            </a:extLst>
          </p:cNvPr>
          <p:cNvSpPr txBox="1"/>
          <p:nvPr/>
        </p:nvSpPr>
        <p:spPr>
          <a:xfrm>
            <a:off x="6218239" y="1136618"/>
            <a:ext cx="5840781"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shipments;</a:t>
            </a:r>
          </a:p>
        </p:txBody>
      </p:sp>
    </p:spTree>
    <p:extLst>
      <p:ext uri="{BB962C8B-B14F-4D97-AF65-F5344CB8AC3E}">
        <p14:creationId xmlns:p14="http://schemas.microsoft.com/office/powerpoint/2010/main" val="1184072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979-5E81-4B6C-9AF6-80C6896825F4}"/>
              </a:ext>
            </a:extLst>
          </p:cNvPr>
          <p:cNvSpPr>
            <a:spLocks noGrp="1"/>
          </p:cNvSpPr>
          <p:nvPr>
            <p:ph type="title"/>
          </p:nvPr>
        </p:nvSpPr>
        <p:spPr>
          <a:xfrm>
            <a:off x="919119" y="0"/>
            <a:ext cx="10353762" cy="970450"/>
          </a:xfrm>
        </p:spPr>
        <p:txBody>
          <a:bodyPr/>
          <a:lstStyle/>
          <a:p>
            <a:r>
              <a:rPr lang="en-IN" dirty="0"/>
              <a:t>CONTENTS OF TABLE</a:t>
            </a:r>
          </a:p>
        </p:txBody>
      </p:sp>
      <p:sp>
        <p:nvSpPr>
          <p:cNvPr id="9" name="TextBox 8">
            <a:extLst>
              <a:ext uri="{FF2B5EF4-FFF2-40B4-BE49-F238E27FC236}">
                <a16:creationId xmlns:a16="http://schemas.microsoft.com/office/drawing/2014/main" id="{6E6B059B-A7D1-45CA-BBF0-F65B323F8A28}"/>
              </a:ext>
            </a:extLst>
          </p:cNvPr>
          <p:cNvSpPr txBox="1"/>
          <p:nvPr/>
        </p:nvSpPr>
        <p:spPr>
          <a:xfrm>
            <a:off x="148858" y="1131555"/>
            <a:ext cx="5824907"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couriers;</a:t>
            </a:r>
          </a:p>
        </p:txBody>
      </p:sp>
      <p:sp>
        <p:nvSpPr>
          <p:cNvPr id="12" name="TextBox 11">
            <a:extLst>
              <a:ext uri="{FF2B5EF4-FFF2-40B4-BE49-F238E27FC236}">
                <a16:creationId xmlns:a16="http://schemas.microsoft.com/office/drawing/2014/main" id="{AEB5EF60-2575-4163-B915-660F1E10A50E}"/>
              </a:ext>
            </a:extLst>
          </p:cNvPr>
          <p:cNvSpPr txBox="1"/>
          <p:nvPr/>
        </p:nvSpPr>
        <p:spPr>
          <a:xfrm>
            <a:off x="6202361" y="1131555"/>
            <a:ext cx="5840781"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tracking;</a:t>
            </a:r>
          </a:p>
        </p:txBody>
      </p:sp>
      <p:pic>
        <p:nvPicPr>
          <p:cNvPr id="10" name="Content Placeholder 9">
            <a:extLst>
              <a:ext uri="{FF2B5EF4-FFF2-40B4-BE49-F238E27FC236}">
                <a16:creationId xmlns:a16="http://schemas.microsoft.com/office/drawing/2014/main" id="{E8AED056-D791-44E5-BB7F-891406BE2893}"/>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8859" y="1661992"/>
            <a:ext cx="5824906" cy="4678325"/>
          </a:xfrm>
        </p:spPr>
      </p:pic>
      <p:pic>
        <p:nvPicPr>
          <p:cNvPr id="16" name="Content Placeholder 15">
            <a:extLst>
              <a:ext uri="{FF2B5EF4-FFF2-40B4-BE49-F238E27FC236}">
                <a16:creationId xmlns:a16="http://schemas.microsoft.com/office/drawing/2014/main" id="{2B64444A-8A30-4B09-912C-224C22B73BD2}"/>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0" y="1661992"/>
            <a:ext cx="5947142" cy="4678325"/>
          </a:xfrm>
        </p:spPr>
      </p:pic>
    </p:spTree>
    <p:extLst>
      <p:ext uri="{BB962C8B-B14F-4D97-AF65-F5344CB8AC3E}">
        <p14:creationId xmlns:p14="http://schemas.microsoft.com/office/powerpoint/2010/main" val="237153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979-5E81-4B6C-9AF6-80C6896825F4}"/>
              </a:ext>
            </a:extLst>
          </p:cNvPr>
          <p:cNvSpPr>
            <a:spLocks noGrp="1"/>
          </p:cNvSpPr>
          <p:nvPr>
            <p:ph type="title"/>
          </p:nvPr>
        </p:nvSpPr>
        <p:spPr>
          <a:xfrm>
            <a:off x="919119" y="-10611"/>
            <a:ext cx="10353762" cy="970450"/>
          </a:xfrm>
        </p:spPr>
        <p:txBody>
          <a:bodyPr/>
          <a:lstStyle/>
          <a:p>
            <a:r>
              <a:rPr lang="en-IN" dirty="0"/>
              <a:t>CONTENTS OF TABLE</a:t>
            </a:r>
          </a:p>
        </p:txBody>
      </p:sp>
      <p:sp>
        <p:nvSpPr>
          <p:cNvPr id="9" name="TextBox 8">
            <a:extLst>
              <a:ext uri="{FF2B5EF4-FFF2-40B4-BE49-F238E27FC236}">
                <a16:creationId xmlns:a16="http://schemas.microsoft.com/office/drawing/2014/main" id="{6E6B059B-A7D1-45CA-BBF0-F65B323F8A28}"/>
              </a:ext>
            </a:extLst>
          </p:cNvPr>
          <p:cNvSpPr txBox="1"/>
          <p:nvPr/>
        </p:nvSpPr>
        <p:spPr>
          <a:xfrm>
            <a:off x="148857" y="1074512"/>
            <a:ext cx="5824907"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payments;</a:t>
            </a:r>
          </a:p>
        </p:txBody>
      </p:sp>
      <p:sp>
        <p:nvSpPr>
          <p:cNvPr id="12" name="TextBox 11">
            <a:extLst>
              <a:ext uri="{FF2B5EF4-FFF2-40B4-BE49-F238E27FC236}">
                <a16:creationId xmlns:a16="http://schemas.microsoft.com/office/drawing/2014/main" id="{AEB5EF60-2575-4163-B915-660F1E10A50E}"/>
              </a:ext>
            </a:extLst>
          </p:cNvPr>
          <p:cNvSpPr txBox="1"/>
          <p:nvPr/>
        </p:nvSpPr>
        <p:spPr>
          <a:xfrm>
            <a:off x="6149180" y="1074512"/>
            <a:ext cx="5840781"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returns;</a:t>
            </a:r>
          </a:p>
        </p:txBody>
      </p:sp>
      <p:pic>
        <p:nvPicPr>
          <p:cNvPr id="6" name="Content Placeholder 5">
            <a:extLst>
              <a:ext uri="{FF2B5EF4-FFF2-40B4-BE49-F238E27FC236}">
                <a16:creationId xmlns:a16="http://schemas.microsoft.com/office/drawing/2014/main" id="{1A5851FC-E604-4E91-8AE7-2DF1ED67FDAF}"/>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8857" y="1690576"/>
            <a:ext cx="5720315" cy="4678325"/>
          </a:xfrm>
        </p:spPr>
      </p:pic>
      <p:pic>
        <p:nvPicPr>
          <p:cNvPr id="13" name="Content Placeholder 12">
            <a:extLst>
              <a:ext uri="{FF2B5EF4-FFF2-40B4-BE49-F238E27FC236}">
                <a16:creationId xmlns:a16="http://schemas.microsoft.com/office/drawing/2014/main" id="{E147F4A0-F2D2-49A2-B4C3-BB1E5E752A23}"/>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5998" y="1690576"/>
            <a:ext cx="5947143" cy="2349796"/>
          </a:xfrm>
        </p:spPr>
      </p:pic>
    </p:spTree>
    <p:extLst>
      <p:ext uri="{BB962C8B-B14F-4D97-AF65-F5344CB8AC3E}">
        <p14:creationId xmlns:p14="http://schemas.microsoft.com/office/powerpoint/2010/main" val="3773452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979-5E81-4B6C-9AF6-80C6896825F4}"/>
              </a:ext>
            </a:extLst>
          </p:cNvPr>
          <p:cNvSpPr>
            <a:spLocks noGrp="1"/>
          </p:cNvSpPr>
          <p:nvPr>
            <p:ph type="title"/>
          </p:nvPr>
        </p:nvSpPr>
        <p:spPr>
          <a:xfrm>
            <a:off x="919119" y="0"/>
            <a:ext cx="10353762" cy="970450"/>
          </a:xfrm>
        </p:spPr>
        <p:txBody>
          <a:bodyPr/>
          <a:lstStyle/>
          <a:p>
            <a:r>
              <a:rPr lang="en-IN" dirty="0"/>
              <a:t>CONTENTS OF TABLE</a:t>
            </a:r>
          </a:p>
        </p:txBody>
      </p:sp>
      <p:sp>
        <p:nvSpPr>
          <p:cNvPr id="9" name="TextBox 8">
            <a:extLst>
              <a:ext uri="{FF2B5EF4-FFF2-40B4-BE49-F238E27FC236}">
                <a16:creationId xmlns:a16="http://schemas.microsoft.com/office/drawing/2014/main" id="{6E6B059B-A7D1-45CA-BBF0-F65B323F8A28}"/>
              </a:ext>
            </a:extLst>
          </p:cNvPr>
          <p:cNvSpPr txBox="1"/>
          <p:nvPr/>
        </p:nvSpPr>
        <p:spPr>
          <a:xfrm>
            <a:off x="271093" y="1136619"/>
            <a:ext cx="5824907"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services;</a:t>
            </a:r>
          </a:p>
        </p:txBody>
      </p:sp>
      <p:sp>
        <p:nvSpPr>
          <p:cNvPr id="12" name="TextBox 11">
            <a:extLst>
              <a:ext uri="{FF2B5EF4-FFF2-40B4-BE49-F238E27FC236}">
                <a16:creationId xmlns:a16="http://schemas.microsoft.com/office/drawing/2014/main" id="{AEB5EF60-2575-4163-B915-660F1E10A50E}"/>
              </a:ext>
            </a:extLst>
          </p:cNvPr>
          <p:cNvSpPr txBox="1"/>
          <p:nvPr/>
        </p:nvSpPr>
        <p:spPr>
          <a:xfrm>
            <a:off x="6202362" y="1136619"/>
            <a:ext cx="5840781"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hubs;</a:t>
            </a:r>
          </a:p>
        </p:txBody>
      </p:sp>
      <p:pic>
        <p:nvPicPr>
          <p:cNvPr id="7" name="Content Placeholder 6">
            <a:extLst>
              <a:ext uri="{FF2B5EF4-FFF2-40B4-BE49-F238E27FC236}">
                <a16:creationId xmlns:a16="http://schemas.microsoft.com/office/drawing/2014/main" id="{562CBD94-25FA-45D0-B235-F622B2A55C28}"/>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8857" y="1828801"/>
            <a:ext cx="5809029" cy="4625162"/>
          </a:xfrm>
        </p:spPr>
      </p:pic>
      <p:pic>
        <p:nvPicPr>
          <p:cNvPr id="14" name="Content Placeholder 13">
            <a:extLst>
              <a:ext uri="{FF2B5EF4-FFF2-40B4-BE49-F238E27FC236}">
                <a16:creationId xmlns:a16="http://schemas.microsoft.com/office/drawing/2014/main" id="{535FF8DC-2B0D-4FE5-9724-D09E4C43836B}"/>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0" y="1828801"/>
            <a:ext cx="5947143" cy="4625162"/>
          </a:xfrm>
        </p:spPr>
      </p:pic>
    </p:spTree>
    <p:extLst>
      <p:ext uri="{BB962C8B-B14F-4D97-AF65-F5344CB8AC3E}">
        <p14:creationId xmlns:p14="http://schemas.microsoft.com/office/powerpoint/2010/main" val="1131738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979-5E81-4B6C-9AF6-80C6896825F4}"/>
              </a:ext>
            </a:extLst>
          </p:cNvPr>
          <p:cNvSpPr>
            <a:spLocks noGrp="1"/>
          </p:cNvSpPr>
          <p:nvPr>
            <p:ph type="title"/>
          </p:nvPr>
        </p:nvSpPr>
        <p:spPr>
          <a:xfrm>
            <a:off x="919119" y="0"/>
            <a:ext cx="10353762" cy="970450"/>
          </a:xfrm>
        </p:spPr>
        <p:txBody>
          <a:bodyPr/>
          <a:lstStyle/>
          <a:p>
            <a:r>
              <a:rPr lang="en-IN" dirty="0"/>
              <a:t>CONTENTS OF TABLE</a:t>
            </a:r>
          </a:p>
        </p:txBody>
      </p:sp>
      <p:sp>
        <p:nvSpPr>
          <p:cNvPr id="9" name="TextBox 8">
            <a:extLst>
              <a:ext uri="{FF2B5EF4-FFF2-40B4-BE49-F238E27FC236}">
                <a16:creationId xmlns:a16="http://schemas.microsoft.com/office/drawing/2014/main" id="{6E6B059B-A7D1-45CA-BBF0-F65B323F8A28}"/>
              </a:ext>
            </a:extLst>
          </p:cNvPr>
          <p:cNvSpPr txBox="1"/>
          <p:nvPr/>
        </p:nvSpPr>
        <p:spPr>
          <a:xfrm>
            <a:off x="271093" y="1136619"/>
            <a:ext cx="5824907"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hub_shipments;</a:t>
            </a:r>
          </a:p>
        </p:txBody>
      </p:sp>
      <p:sp>
        <p:nvSpPr>
          <p:cNvPr id="12" name="TextBox 11">
            <a:extLst>
              <a:ext uri="{FF2B5EF4-FFF2-40B4-BE49-F238E27FC236}">
                <a16:creationId xmlns:a16="http://schemas.microsoft.com/office/drawing/2014/main" id="{AEB5EF60-2575-4163-B915-660F1E10A50E}"/>
              </a:ext>
            </a:extLst>
          </p:cNvPr>
          <p:cNvSpPr txBox="1"/>
          <p:nvPr/>
        </p:nvSpPr>
        <p:spPr>
          <a:xfrm>
            <a:off x="6202362" y="1136619"/>
            <a:ext cx="5840781" cy="369332"/>
          </a:xfrm>
          <a:prstGeom prst="rect">
            <a:avLst/>
          </a:prstGeom>
          <a:noFill/>
        </p:spPr>
        <p:txBody>
          <a:bodyPr wrap="square" rtlCol="0">
            <a:spAutoFit/>
          </a:bodyPr>
          <a:lstStyle/>
          <a:p>
            <a:pPr marL="285750" indent="-285750">
              <a:buFont typeface="Wingdings" panose="05000000000000000000" pitchFamily="2" charset="2"/>
              <a:buChar char="q"/>
            </a:pPr>
            <a:r>
              <a:rPr lang="en-IN" dirty="0"/>
              <a:t>SELECT * FROM employees;</a:t>
            </a:r>
          </a:p>
        </p:txBody>
      </p:sp>
      <p:pic>
        <p:nvPicPr>
          <p:cNvPr id="6" name="Content Placeholder 5">
            <a:extLst>
              <a:ext uri="{FF2B5EF4-FFF2-40B4-BE49-F238E27FC236}">
                <a16:creationId xmlns:a16="http://schemas.microsoft.com/office/drawing/2014/main" id="{9BD34312-FEA2-45A9-B72E-EA3CD5EA3FBD}"/>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8857" y="1731963"/>
            <a:ext cx="5688417" cy="4722000"/>
          </a:xfrm>
        </p:spPr>
      </p:pic>
      <p:pic>
        <p:nvPicPr>
          <p:cNvPr id="13" name="Content Placeholder 12">
            <a:extLst>
              <a:ext uri="{FF2B5EF4-FFF2-40B4-BE49-F238E27FC236}">
                <a16:creationId xmlns:a16="http://schemas.microsoft.com/office/drawing/2014/main" id="{1B8DDA73-9C0D-4577-B000-57F467226236}"/>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1" y="1731963"/>
            <a:ext cx="5947142" cy="4722000"/>
          </a:xfrm>
        </p:spPr>
      </p:pic>
    </p:spTree>
    <p:extLst>
      <p:ext uri="{BB962C8B-B14F-4D97-AF65-F5344CB8AC3E}">
        <p14:creationId xmlns:p14="http://schemas.microsoft.com/office/powerpoint/2010/main" val="2420512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7589-B023-458E-860B-DA19128CD336}"/>
              </a:ext>
            </a:extLst>
          </p:cNvPr>
          <p:cNvSpPr>
            <a:spLocks noGrp="1"/>
          </p:cNvSpPr>
          <p:nvPr>
            <p:ph type="title"/>
          </p:nvPr>
        </p:nvSpPr>
        <p:spPr/>
        <p:txBody>
          <a:bodyPr/>
          <a:lstStyle/>
          <a:p>
            <a:r>
              <a:rPr lang="en-US" dirty="0"/>
              <a:t>ABSTRACT</a:t>
            </a:r>
            <a:br>
              <a:rPr lang="en-US" dirty="0"/>
            </a:br>
            <a:br>
              <a:rPr lang="en-US" dirty="0"/>
            </a:br>
            <a:endParaRPr lang="en-IN" dirty="0"/>
          </a:p>
        </p:txBody>
      </p:sp>
      <p:pic>
        <p:nvPicPr>
          <p:cNvPr id="6" name="Picture Placeholder 5">
            <a:extLst>
              <a:ext uri="{FF2B5EF4-FFF2-40B4-BE49-F238E27FC236}">
                <a16:creationId xmlns:a16="http://schemas.microsoft.com/office/drawing/2014/main" id="{E5D1A9BB-32BE-4AB9-89B0-7299ABB03A7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656" r="16656"/>
          <a:stretch>
            <a:fillRect/>
          </a:stretch>
        </p:blipFill>
        <p:spPr/>
      </p:pic>
      <p:sp>
        <p:nvSpPr>
          <p:cNvPr id="4" name="Text Placeholder 3">
            <a:extLst>
              <a:ext uri="{FF2B5EF4-FFF2-40B4-BE49-F238E27FC236}">
                <a16:creationId xmlns:a16="http://schemas.microsoft.com/office/drawing/2014/main" id="{17B2F4FA-6588-47FC-B7DA-F3543F109B9A}"/>
              </a:ext>
            </a:extLst>
          </p:cNvPr>
          <p:cNvSpPr>
            <a:spLocks noGrp="1"/>
          </p:cNvSpPr>
          <p:nvPr>
            <p:ph type="body" sz="half" idx="2"/>
          </p:nvPr>
        </p:nvSpPr>
        <p:spPr/>
        <p:txBody>
          <a:bodyPr>
            <a:noAutofit/>
          </a:bodyPr>
          <a:lstStyle/>
          <a:p>
            <a:r>
              <a:rPr lang="en-US" sz="2400" dirty="0"/>
              <a:t>The "Blue dart Logistics Tracking" case study examines the creation of a specialized database system for a logistics company, focusing on efficient shipment tracking and data management. The study outlines the structure of key database tables, such as customers, shipments, couriers, and services, and explains how they are interconnected to support smooth operations.</a:t>
            </a:r>
            <a:endParaRPr lang="en-IN" sz="2400" dirty="0"/>
          </a:p>
        </p:txBody>
      </p:sp>
    </p:spTree>
    <p:extLst>
      <p:ext uri="{BB962C8B-B14F-4D97-AF65-F5344CB8AC3E}">
        <p14:creationId xmlns:p14="http://schemas.microsoft.com/office/powerpoint/2010/main" val="340142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F8979-5E81-4B6C-9AF6-80C6896825F4}"/>
              </a:ext>
            </a:extLst>
          </p:cNvPr>
          <p:cNvSpPr>
            <a:spLocks noGrp="1"/>
          </p:cNvSpPr>
          <p:nvPr>
            <p:ph type="title"/>
          </p:nvPr>
        </p:nvSpPr>
        <p:spPr>
          <a:xfrm>
            <a:off x="919119" y="0"/>
            <a:ext cx="10353762" cy="970450"/>
          </a:xfrm>
        </p:spPr>
        <p:txBody>
          <a:bodyPr/>
          <a:lstStyle/>
          <a:p>
            <a:r>
              <a:rPr lang="en-IN" dirty="0"/>
              <a:t>CONTENTS OF TABLE</a:t>
            </a:r>
          </a:p>
        </p:txBody>
      </p:sp>
      <p:sp>
        <p:nvSpPr>
          <p:cNvPr id="9" name="TextBox 8">
            <a:extLst>
              <a:ext uri="{FF2B5EF4-FFF2-40B4-BE49-F238E27FC236}">
                <a16:creationId xmlns:a16="http://schemas.microsoft.com/office/drawing/2014/main" id="{6E6B059B-A7D1-45CA-BBF0-F65B323F8A28}"/>
              </a:ext>
            </a:extLst>
          </p:cNvPr>
          <p:cNvSpPr txBox="1"/>
          <p:nvPr/>
        </p:nvSpPr>
        <p:spPr>
          <a:xfrm>
            <a:off x="271093" y="1136619"/>
            <a:ext cx="11594842" cy="369332"/>
          </a:xfrm>
          <a:prstGeom prst="rect">
            <a:avLst/>
          </a:prstGeom>
          <a:noFill/>
        </p:spPr>
        <p:txBody>
          <a:bodyPr wrap="square" rtlCol="0">
            <a:spAutoFit/>
          </a:bodyPr>
          <a:lstStyle/>
          <a:p>
            <a:pPr marL="285750" indent="-285750" algn="ctr">
              <a:buFont typeface="Wingdings" panose="05000000000000000000" pitchFamily="2" charset="2"/>
              <a:buChar char="q"/>
            </a:pPr>
            <a:r>
              <a:rPr lang="en-IN" dirty="0"/>
              <a:t>SELECT * FROM feedback;</a:t>
            </a:r>
          </a:p>
        </p:txBody>
      </p:sp>
      <p:sp>
        <p:nvSpPr>
          <p:cNvPr id="5" name="Content Placeholder 4">
            <a:extLst>
              <a:ext uri="{FF2B5EF4-FFF2-40B4-BE49-F238E27FC236}">
                <a16:creationId xmlns:a16="http://schemas.microsoft.com/office/drawing/2014/main" id="{38439865-761C-4B02-BC83-5EB88453D84C}"/>
              </a:ext>
            </a:extLst>
          </p:cNvPr>
          <p:cNvSpPr>
            <a:spLocks noGrp="1"/>
          </p:cNvSpPr>
          <p:nvPr>
            <p:ph sz="half" idx="2"/>
          </p:nvPr>
        </p:nvSpPr>
        <p:spPr/>
        <p:txBody>
          <a:bodyPr/>
          <a:lstStyle/>
          <a:p>
            <a:endParaRPr lang="en-IN"/>
          </a:p>
        </p:txBody>
      </p:sp>
      <p:pic>
        <p:nvPicPr>
          <p:cNvPr id="11" name="Content Placeholder 10">
            <a:extLst>
              <a:ext uri="{FF2B5EF4-FFF2-40B4-BE49-F238E27FC236}">
                <a16:creationId xmlns:a16="http://schemas.microsoft.com/office/drawing/2014/main" id="{35ABD4B5-A264-4A40-A0C9-30D5F1594167}"/>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61507" y="1672120"/>
            <a:ext cx="11164186" cy="4888168"/>
          </a:xfrm>
        </p:spPr>
      </p:pic>
    </p:spTree>
    <p:extLst>
      <p:ext uri="{BB962C8B-B14F-4D97-AF65-F5344CB8AC3E}">
        <p14:creationId xmlns:p14="http://schemas.microsoft.com/office/powerpoint/2010/main" val="4086364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SUBQUERY</a:t>
            </a:r>
            <a:endParaRPr lang="en-IN" dirty="0"/>
          </a:p>
        </p:txBody>
      </p:sp>
      <p:pic>
        <p:nvPicPr>
          <p:cNvPr id="6" name="Content Placeholder 5">
            <a:extLst>
              <a:ext uri="{FF2B5EF4-FFF2-40B4-BE49-F238E27FC236}">
                <a16:creationId xmlns:a16="http://schemas.microsoft.com/office/drawing/2014/main" id="{7E374277-7EAD-4EE2-8332-96959B8E5B33}"/>
              </a:ext>
            </a:extLst>
          </p:cNvPr>
          <p:cNvPicPr>
            <a:picLocks noGrp="1" noChangeAspect="1"/>
          </p:cNvPicPr>
          <p:nvPr>
            <p:ph sz="half" idx="1"/>
          </p:nvPr>
        </p:nvPicPr>
        <p:blipFill>
          <a:blip r:embed="rId2"/>
          <a:stretch>
            <a:fillRect/>
          </a:stretch>
        </p:blipFill>
        <p:spPr>
          <a:xfrm>
            <a:off x="287080" y="1732448"/>
            <a:ext cx="5686684" cy="4058751"/>
          </a:xfrm>
        </p:spPr>
      </p:pic>
      <p:sp>
        <p:nvSpPr>
          <p:cNvPr id="7" name="TextBox 6">
            <a:extLst>
              <a:ext uri="{FF2B5EF4-FFF2-40B4-BE49-F238E27FC236}">
                <a16:creationId xmlns:a16="http://schemas.microsoft.com/office/drawing/2014/main" id="{437BFA6C-97AB-4251-AB9C-77611E0942CA}"/>
              </a:ext>
            </a:extLst>
          </p:cNvPr>
          <p:cNvSpPr txBox="1"/>
          <p:nvPr/>
        </p:nvSpPr>
        <p:spPr>
          <a:xfrm>
            <a:off x="287080" y="1066801"/>
            <a:ext cx="5686684" cy="646331"/>
          </a:xfrm>
          <a:prstGeom prst="rect">
            <a:avLst/>
          </a:prstGeom>
          <a:noFill/>
        </p:spPr>
        <p:txBody>
          <a:bodyPr wrap="square" rtlCol="0">
            <a:spAutoFit/>
          </a:bodyPr>
          <a:lstStyle/>
          <a:p>
            <a:pPr marL="285750" indent="-285750">
              <a:buFont typeface="Arial" panose="020B0604020202020204" pitchFamily="34" charset="0"/>
              <a:buChar char="•"/>
            </a:pPr>
            <a:r>
              <a:rPr lang="en-US" dirty="0"/>
              <a:t>Find Customers with the Highest Total Payment Amount.</a:t>
            </a:r>
            <a:endParaRPr lang="en-IN" dirty="0"/>
          </a:p>
        </p:txBody>
      </p:sp>
      <p:pic>
        <p:nvPicPr>
          <p:cNvPr id="17" name="Content Placeholder 16">
            <a:extLst>
              <a:ext uri="{FF2B5EF4-FFF2-40B4-BE49-F238E27FC236}">
                <a16:creationId xmlns:a16="http://schemas.microsoft.com/office/drawing/2014/main" id="{C900399A-74DB-4DC0-A696-947E77C3AFB8}"/>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2363" y="1732448"/>
            <a:ext cx="5686684" cy="4058751"/>
          </a:xfrm>
        </p:spPr>
      </p:pic>
    </p:spTree>
    <p:extLst>
      <p:ext uri="{BB962C8B-B14F-4D97-AF65-F5344CB8AC3E}">
        <p14:creationId xmlns:p14="http://schemas.microsoft.com/office/powerpoint/2010/main" val="2721128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SUBQUERY</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 Find the couriers who have handled more shipments than the average number -- of shipments handled by all couriers. Return courier details and the count of shipments.</a:t>
            </a:r>
            <a:endParaRPr lang="en-IN" dirty="0"/>
          </a:p>
        </p:txBody>
      </p:sp>
      <p:pic>
        <p:nvPicPr>
          <p:cNvPr id="8" name="Content Placeholder 7">
            <a:extLst>
              <a:ext uri="{FF2B5EF4-FFF2-40B4-BE49-F238E27FC236}">
                <a16:creationId xmlns:a16="http://schemas.microsoft.com/office/drawing/2014/main" id="{8B25A344-4B1A-40A9-9C13-65FB3651CB39}"/>
              </a:ext>
            </a:extLst>
          </p:cNvPr>
          <p:cNvPicPr>
            <a:picLocks noGrp="1" noChangeAspect="1"/>
          </p:cNvPicPr>
          <p:nvPr>
            <p:ph sz="half" idx="1"/>
          </p:nvPr>
        </p:nvPicPr>
        <p:blipFill>
          <a:blip r:embed="rId2"/>
          <a:stretch>
            <a:fillRect/>
          </a:stretch>
        </p:blipFill>
        <p:spPr>
          <a:xfrm>
            <a:off x="302954" y="1732448"/>
            <a:ext cx="5641790" cy="4058751"/>
          </a:xfrm>
        </p:spPr>
      </p:pic>
      <p:pic>
        <p:nvPicPr>
          <p:cNvPr id="12" name="Content Placeholder 11">
            <a:extLst>
              <a:ext uri="{FF2B5EF4-FFF2-40B4-BE49-F238E27FC236}">
                <a16:creationId xmlns:a16="http://schemas.microsoft.com/office/drawing/2014/main" id="{B4E42471-96FF-4886-8613-2275AE8B73C7}"/>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2362" y="1732449"/>
            <a:ext cx="5686683" cy="4058750"/>
          </a:xfrm>
        </p:spPr>
      </p:pic>
    </p:spTree>
    <p:extLst>
      <p:ext uri="{BB962C8B-B14F-4D97-AF65-F5344CB8AC3E}">
        <p14:creationId xmlns:p14="http://schemas.microsoft.com/office/powerpoint/2010/main" val="3237985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SUBQUERY</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646331"/>
          </a:xfrm>
          <a:prstGeom prst="rect">
            <a:avLst/>
          </a:prstGeom>
          <a:noFill/>
        </p:spPr>
        <p:txBody>
          <a:bodyPr wrap="square" rtlCol="0">
            <a:spAutoFit/>
          </a:bodyPr>
          <a:lstStyle/>
          <a:p>
            <a:pPr marL="285750" indent="-285750">
              <a:buFont typeface="Arial" panose="020B0604020202020204" pitchFamily="34" charset="0"/>
              <a:buChar char="•"/>
            </a:pPr>
            <a:r>
              <a:rPr lang="en-US" dirty="0"/>
              <a:t>Retrieve the most expensive shipment (based on weight and service cost) for each customer, including the courier details and service used.</a:t>
            </a:r>
            <a:endParaRPr lang="en-IN" dirty="0"/>
          </a:p>
        </p:txBody>
      </p:sp>
      <p:pic>
        <p:nvPicPr>
          <p:cNvPr id="6" name="Content Placeholder 5">
            <a:extLst>
              <a:ext uri="{FF2B5EF4-FFF2-40B4-BE49-F238E27FC236}">
                <a16:creationId xmlns:a16="http://schemas.microsoft.com/office/drawing/2014/main" id="{9496A509-2EE6-4ED0-A4F8-BBD2D199B1E0}"/>
              </a:ext>
            </a:extLst>
          </p:cNvPr>
          <p:cNvPicPr>
            <a:picLocks noGrp="1" noChangeAspect="1"/>
          </p:cNvPicPr>
          <p:nvPr>
            <p:ph sz="half" idx="1"/>
          </p:nvPr>
        </p:nvPicPr>
        <p:blipFill>
          <a:blip r:embed="rId2"/>
          <a:stretch>
            <a:fillRect/>
          </a:stretch>
        </p:blipFill>
        <p:spPr>
          <a:xfrm>
            <a:off x="302956" y="1732449"/>
            <a:ext cx="5670808" cy="4058750"/>
          </a:xfrm>
        </p:spPr>
      </p:pic>
      <p:pic>
        <p:nvPicPr>
          <p:cNvPr id="13" name="Content Placeholder 12">
            <a:extLst>
              <a:ext uri="{FF2B5EF4-FFF2-40B4-BE49-F238E27FC236}">
                <a16:creationId xmlns:a16="http://schemas.microsoft.com/office/drawing/2014/main" id="{CBC7E1D7-DEB0-4A62-AFB4-0B4D63AC6BA1}"/>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2362" y="1732449"/>
            <a:ext cx="5670807" cy="4058750"/>
          </a:xfrm>
        </p:spPr>
      </p:pic>
    </p:spTree>
    <p:extLst>
      <p:ext uri="{BB962C8B-B14F-4D97-AF65-F5344CB8AC3E}">
        <p14:creationId xmlns:p14="http://schemas.microsoft.com/office/powerpoint/2010/main" val="29755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SUBQUERY</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US" dirty="0"/>
              <a:t>Identify the Most Frequently Used Payment Method.</a:t>
            </a:r>
            <a:endParaRPr lang="en-IN" dirty="0"/>
          </a:p>
        </p:txBody>
      </p:sp>
      <p:pic>
        <p:nvPicPr>
          <p:cNvPr id="8" name="Content Placeholder 7">
            <a:extLst>
              <a:ext uri="{FF2B5EF4-FFF2-40B4-BE49-F238E27FC236}">
                <a16:creationId xmlns:a16="http://schemas.microsoft.com/office/drawing/2014/main" id="{D2151D5E-17A2-4B4F-91B3-FD01AB053A84}"/>
              </a:ext>
            </a:extLst>
          </p:cNvPr>
          <p:cNvPicPr>
            <a:picLocks noGrp="1" noChangeAspect="1"/>
          </p:cNvPicPr>
          <p:nvPr>
            <p:ph sz="half" idx="1"/>
          </p:nvPr>
        </p:nvPicPr>
        <p:blipFill>
          <a:blip r:embed="rId2"/>
          <a:stretch>
            <a:fillRect/>
          </a:stretch>
        </p:blipFill>
        <p:spPr>
          <a:xfrm>
            <a:off x="318832" y="1732448"/>
            <a:ext cx="5670806" cy="4058749"/>
          </a:xfrm>
        </p:spPr>
      </p:pic>
      <p:pic>
        <p:nvPicPr>
          <p:cNvPr id="12" name="Content Placeholder 11">
            <a:extLst>
              <a:ext uri="{FF2B5EF4-FFF2-40B4-BE49-F238E27FC236}">
                <a16:creationId xmlns:a16="http://schemas.microsoft.com/office/drawing/2014/main" id="{E5953B6B-9194-416E-BB21-A716597BCA18}"/>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2364" y="1732447"/>
            <a:ext cx="5670804" cy="4058749"/>
          </a:xfrm>
        </p:spPr>
      </p:pic>
    </p:spTree>
    <p:extLst>
      <p:ext uri="{BB962C8B-B14F-4D97-AF65-F5344CB8AC3E}">
        <p14:creationId xmlns:p14="http://schemas.microsoft.com/office/powerpoint/2010/main" val="2050186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JOINS</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US" dirty="0"/>
              <a:t>List couriers who have made deliveries to more than one region, including the regions they have served.</a:t>
            </a:r>
            <a:endParaRPr lang="en-IN" dirty="0"/>
          </a:p>
        </p:txBody>
      </p:sp>
      <p:pic>
        <p:nvPicPr>
          <p:cNvPr id="6" name="Content Placeholder 5">
            <a:extLst>
              <a:ext uri="{FF2B5EF4-FFF2-40B4-BE49-F238E27FC236}">
                <a16:creationId xmlns:a16="http://schemas.microsoft.com/office/drawing/2014/main" id="{BBC2792A-AB42-4F0C-89DC-C6BA096954AF}"/>
              </a:ext>
            </a:extLst>
          </p:cNvPr>
          <p:cNvPicPr>
            <a:picLocks noGrp="1" noChangeAspect="1"/>
          </p:cNvPicPr>
          <p:nvPr>
            <p:ph sz="half" idx="1"/>
          </p:nvPr>
        </p:nvPicPr>
        <p:blipFill>
          <a:blip r:embed="rId2"/>
          <a:stretch>
            <a:fillRect/>
          </a:stretch>
        </p:blipFill>
        <p:spPr>
          <a:xfrm>
            <a:off x="377163" y="1732448"/>
            <a:ext cx="5612473" cy="4058748"/>
          </a:xfrm>
        </p:spPr>
      </p:pic>
      <p:pic>
        <p:nvPicPr>
          <p:cNvPr id="13" name="Content Placeholder 12">
            <a:extLst>
              <a:ext uri="{FF2B5EF4-FFF2-40B4-BE49-F238E27FC236}">
                <a16:creationId xmlns:a16="http://schemas.microsoft.com/office/drawing/2014/main" id="{A996C9F7-9930-42EA-8D8F-8F329D18E891}"/>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2363" y="1732448"/>
            <a:ext cx="5612472" cy="4058747"/>
          </a:xfrm>
        </p:spPr>
      </p:pic>
    </p:spTree>
    <p:extLst>
      <p:ext uri="{BB962C8B-B14F-4D97-AF65-F5344CB8AC3E}">
        <p14:creationId xmlns:p14="http://schemas.microsoft.com/office/powerpoint/2010/main" val="2749647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JOINS</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US" dirty="0"/>
              <a:t>Determine the Most Profitable Service.</a:t>
            </a:r>
            <a:endParaRPr lang="en-IN" dirty="0"/>
          </a:p>
        </p:txBody>
      </p:sp>
      <p:pic>
        <p:nvPicPr>
          <p:cNvPr id="8" name="Content Placeholder 7">
            <a:extLst>
              <a:ext uri="{FF2B5EF4-FFF2-40B4-BE49-F238E27FC236}">
                <a16:creationId xmlns:a16="http://schemas.microsoft.com/office/drawing/2014/main" id="{04D2E3E5-767B-4448-83D3-CB2D4CA2970C}"/>
              </a:ext>
            </a:extLst>
          </p:cNvPr>
          <p:cNvPicPr>
            <a:picLocks noGrp="1" noChangeAspect="1"/>
          </p:cNvPicPr>
          <p:nvPr>
            <p:ph sz="half" idx="1"/>
          </p:nvPr>
        </p:nvPicPr>
        <p:blipFill>
          <a:blip r:embed="rId2"/>
          <a:stretch>
            <a:fillRect/>
          </a:stretch>
        </p:blipFill>
        <p:spPr>
          <a:xfrm>
            <a:off x="361292" y="1732448"/>
            <a:ext cx="5612471" cy="4058747"/>
          </a:xfrm>
        </p:spPr>
      </p:pic>
      <p:pic>
        <p:nvPicPr>
          <p:cNvPr id="12" name="Content Placeholder 11">
            <a:extLst>
              <a:ext uri="{FF2B5EF4-FFF2-40B4-BE49-F238E27FC236}">
                <a16:creationId xmlns:a16="http://schemas.microsoft.com/office/drawing/2014/main" id="{EA0088AF-D9E8-4174-99BD-3B67EB19D70B}"/>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18240" y="1732448"/>
            <a:ext cx="5612468" cy="4058747"/>
          </a:xfrm>
        </p:spPr>
      </p:pic>
    </p:spTree>
    <p:extLst>
      <p:ext uri="{BB962C8B-B14F-4D97-AF65-F5344CB8AC3E}">
        <p14:creationId xmlns:p14="http://schemas.microsoft.com/office/powerpoint/2010/main" val="266370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JOINS</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US" dirty="0"/>
              <a:t>Find Shipments That Had a Return and Were Initially Delivered Late</a:t>
            </a:r>
            <a:endParaRPr lang="en-IN" dirty="0"/>
          </a:p>
        </p:txBody>
      </p:sp>
      <p:pic>
        <p:nvPicPr>
          <p:cNvPr id="6" name="Content Placeholder 5">
            <a:extLst>
              <a:ext uri="{FF2B5EF4-FFF2-40B4-BE49-F238E27FC236}">
                <a16:creationId xmlns:a16="http://schemas.microsoft.com/office/drawing/2014/main" id="{82949BE7-C221-420D-B845-BC4753AE11E8}"/>
              </a:ext>
            </a:extLst>
          </p:cNvPr>
          <p:cNvPicPr>
            <a:picLocks noGrp="1" noChangeAspect="1"/>
          </p:cNvPicPr>
          <p:nvPr>
            <p:ph sz="half" idx="1"/>
          </p:nvPr>
        </p:nvPicPr>
        <p:blipFill>
          <a:blip r:embed="rId2"/>
          <a:stretch>
            <a:fillRect/>
          </a:stretch>
        </p:blipFill>
        <p:spPr>
          <a:xfrm>
            <a:off x="361292" y="1732448"/>
            <a:ext cx="5612471" cy="4058747"/>
          </a:xfrm>
        </p:spPr>
      </p:pic>
      <p:pic>
        <p:nvPicPr>
          <p:cNvPr id="13" name="Content Placeholder 12">
            <a:extLst>
              <a:ext uri="{FF2B5EF4-FFF2-40B4-BE49-F238E27FC236}">
                <a16:creationId xmlns:a16="http://schemas.microsoft.com/office/drawing/2014/main" id="{CC6BD746-B72A-47FA-A4C3-11AFC98383C8}"/>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2362" y="1732448"/>
            <a:ext cx="5628345" cy="4058747"/>
          </a:xfrm>
        </p:spPr>
      </p:pic>
    </p:spTree>
    <p:extLst>
      <p:ext uri="{BB962C8B-B14F-4D97-AF65-F5344CB8AC3E}">
        <p14:creationId xmlns:p14="http://schemas.microsoft.com/office/powerpoint/2010/main" val="3013023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JOINS</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US" dirty="0"/>
              <a:t>Identify the Top 3 Customers by Total Payments.</a:t>
            </a:r>
            <a:endParaRPr lang="en-IN" dirty="0"/>
          </a:p>
        </p:txBody>
      </p:sp>
      <p:pic>
        <p:nvPicPr>
          <p:cNvPr id="8" name="Content Placeholder 7">
            <a:extLst>
              <a:ext uri="{FF2B5EF4-FFF2-40B4-BE49-F238E27FC236}">
                <a16:creationId xmlns:a16="http://schemas.microsoft.com/office/drawing/2014/main" id="{F11F106D-0CCC-4547-A4BD-46ED46F017F5}"/>
              </a:ext>
            </a:extLst>
          </p:cNvPr>
          <p:cNvPicPr>
            <a:picLocks noGrp="1" noChangeAspect="1"/>
          </p:cNvPicPr>
          <p:nvPr>
            <p:ph sz="half" idx="1"/>
          </p:nvPr>
        </p:nvPicPr>
        <p:blipFill>
          <a:blip r:embed="rId2"/>
          <a:stretch>
            <a:fillRect/>
          </a:stretch>
        </p:blipFill>
        <p:spPr>
          <a:xfrm>
            <a:off x="377163" y="1732448"/>
            <a:ext cx="5505659" cy="4058747"/>
          </a:xfrm>
        </p:spPr>
      </p:pic>
      <p:pic>
        <p:nvPicPr>
          <p:cNvPr id="12" name="Content Placeholder 11">
            <a:extLst>
              <a:ext uri="{FF2B5EF4-FFF2-40B4-BE49-F238E27FC236}">
                <a16:creationId xmlns:a16="http://schemas.microsoft.com/office/drawing/2014/main" id="{99D7E39D-3A6C-4922-A5E2-9097641177A2}"/>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096000" y="1732447"/>
            <a:ext cx="5718837" cy="4058747"/>
          </a:xfrm>
        </p:spPr>
      </p:pic>
    </p:spTree>
    <p:extLst>
      <p:ext uri="{BB962C8B-B14F-4D97-AF65-F5344CB8AC3E}">
        <p14:creationId xmlns:p14="http://schemas.microsoft.com/office/powerpoint/2010/main" val="1621318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VIEW</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IN" dirty="0"/>
              <a:t>Returned Shipments Overview.</a:t>
            </a:r>
          </a:p>
        </p:txBody>
      </p:sp>
      <p:pic>
        <p:nvPicPr>
          <p:cNvPr id="6" name="Content Placeholder 5">
            <a:extLst>
              <a:ext uri="{FF2B5EF4-FFF2-40B4-BE49-F238E27FC236}">
                <a16:creationId xmlns:a16="http://schemas.microsoft.com/office/drawing/2014/main" id="{5F70B05A-3E3A-4BB8-882A-53DF4CEED6B1}"/>
              </a:ext>
            </a:extLst>
          </p:cNvPr>
          <p:cNvPicPr>
            <a:picLocks noGrp="1" noChangeAspect="1"/>
          </p:cNvPicPr>
          <p:nvPr>
            <p:ph sz="half"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7163" y="1732446"/>
            <a:ext cx="5434211" cy="4058747"/>
          </a:xfrm>
        </p:spPr>
      </p:pic>
      <p:pic>
        <p:nvPicPr>
          <p:cNvPr id="13" name="Content Placeholder 12">
            <a:extLst>
              <a:ext uri="{FF2B5EF4-FFF2-40B4-BE49-F238E27FC236}">
                <a16:creationId xmlns:a16="http://schemas.microsoft.com/office/drawing/2014/main" id="{A4A918CE-626A-46DF-9CA6-BFC6A6A13D91}"/>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5999" y="1732447"/>
            <a:ext cx="5718837" cy="4058746"/>
          </a:xfrm>
        </p:spPr>
      </p:pic>
    </p:spTree>
    <p:extLst>
      <p:ext uri="{BB962C8B-B14F-4D97-AF65-F5344CB8AC3E}">
        <p14:creationId xmlns:p14="http://schemas.microsoft.com/office/powerpoint/2010/main" val="3407425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D4B7-CA9F-47F9-AE6E-F1070F81F24E}"/>
              </a:ext>
            </a:extLst>
          </p:cNvPr>
          <p:cNvSpPr>
            <a:spLocks noGrp="1"/>
          </p:cNvSpPr>
          <p:nvPr>
            <p:ph type="title"/>
          </p:nvPr>
        </p:nvSpPr>
        <p:spPr>
          <a:xfrm>
            <a:off x="919119" y="0"/>
            <a:ext cx="10353762" cy="970450"/>
          </a:xfrm>
        </p:spPr>
        <p:txBody>
          <a:bodyPr/>
          <a:lstStyle/>
          <a:p>
            <a:r>
              <a:rPr lang="en-US" dirty="0"/>
              <a:t>ER-DIAGRAM</a:t>
            </a:r>
            <a:endParaRPr lang="en-IN" dirty="0"/>
          </a:p>
        </p:txBody>
      </p:sp>
      <p:pic>
        <p:nvPicPr>
          <p:cNvPr id="5" name="Content Placeholder 4">
            <a:extLst>
              <a:ext uri="{FF2B5EF4-FFF2-40B4-BE49-F238E27FC236}">
                <a16:creationId xmlns:a16="http://schemas.microsoft.com/office/drawing/2014/main" id="{CD466424-F2E6-41BF-A574-E8FC6A341C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834" y="970450"/>
            <a:ext cx="11227980" cy="5728062"/>
          </a:xfrm>
        </p:spPr>
      </p:pic>
    </p:spTree>
    <p:extLst>
      <p:ext uri="{BB962C8B-B14F-4D97-AF65-F5344CB8AC3E}">
        <p14:creationId xmlns:p14="http://schemas.microsoft.com/office/powerpoint/2010/main" val="1798366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57859-22DD-43A6-9527-43F8370A956B}"/>
              </a:ext>
            </a:extLst>
          </p:cNvPr>
          <p:cNvSpPr>
            <a:spLocks noGrp="1"/>
          </p:cNvSpPr>
          <p:nvPr>
            <p:ph type="title"/>
          </p:nvPr>
        </p:nvSpPr>
        <p:spPr>
          <a:xfrm>
            <a:off x="913795" y="0"/>
            <a:ext cx="10353762" cy="970450"/>
          </a:xfrm>
        </p:spPr>
        <p:txBody>
          <a:bodyPr/>
          <a:lstStyle/>
          <a:p>
            <a:r>
              <a:rPr lang="en-US" dirty="0"/>
              <a:t>VIEW</a:t>
            </a:r>
            <a:endParaRPr lang="en-IN" dirty="0"/>
          </a:p>
        </p:txBody>
      </p:sp>
      <p:sp>
        <p:nvSpPr>
          <p:cNvPr id="7" name="TextBox 6">
            <a:extLst>
              <a:ext uri="{FF2B5EF4-FFF2-40B4-BE49-F238E27FC236}">
                <a16:creationId xmlns:a16="http://schemas.microsoft.com/office/drawing/2014/main" id="{437BFA6C-97AB-4251-AB9C-77611E0942CA}"/>
              </a:ext>
            </a:extLst>
          </p:cNvPr>
          <p:cNvSpPr txBox="1"/>
          <p:nvPr/>
        </p:nvSpPr>
        <p:spPr>
          <a:xfrm>
            <a:off x="377163" y="970450"/>
            <a:ext cx="11193202" cy="369332"/>
          </a:xfrm>
          <a:prstGeom prst="rect">
            <a:avLst/>
          </a:prstGeom>
          <a:noFill/>
        </p:spPr>
        <p:txBody>
          <a:bodyPr wrap="square" rtlCol="0">
            <a:spAutoFit/>
          </a:bodyPr>
          <a:lstStyle/>
          <a:p>
            <a:pPr marL="285750" indent="-285750">
              <a:buFont typeface="Arial" panose="020B0604020202020204" pitchFamily="34" charset="0"/>
              <a:buChar char="•"/>
            </a:pPr>
            <a:r>
              <a:rPr lang="en-IN" dirty="0"/>
              <a:t>Daily Shipments Status Overview.</a:t>
            </a:r>
          </a:p>
        </p:txBody>
      </p:sp>
      <p:pic>
        <p:nvPicPr>
          <p:cNvPr id="8" name="Content Placeholder 7">
            <a:extLst>
              <a:ext uri="{FF2B5EF4-FFF2-40B4-BE49-F238E27FC236}">
                <a16:creationId xmlns:a16="http://schemas.microsoft.com/office/drawing/2014/main" id="{64871A5C-EF8C-467B-B717-A4D6F13DB681}"/>
              </a:ext>
            </a:extLst>
          </p:cNvPr>
          <p:cNvPicPr>
            <a:picLocks noGrp="1" noChangeAspect="1"/>
          </p:cNvPicPr>
          <p:nvPr>
            <p:ph sz="half" idx="1"/>
          </p:nvPr>
        </p:nvPicPr>
        <p:blipFill>
          <a:blip r:embed="rId2"/>
          <a:stretch>
            <a:fillRect/>
          </a:stretch>
        </p:blipFill>
        <p:spPr>
          <a:xfrm>
            <a:off x="377164" y="1732447"/>
            <a:ext cx="5596600" cy="4058746"/>
          </a:xfrm>
        </p:spPr>
      </p:pic>
      <p:pic>
        <p:nvPicPr>
          <p:cNvPr id="12" name="Content Placeholder 11">
            <a:extLst>
              <a:ext uri="{FF2B5EF4-FFF2-40B4-BE49-F238E27FC236}">
                <a16:creationId xmlns:a16="http://schemas.microsoft.com/office/drawing/2014/main" id="{B368CA10-9709-40AD-8676-926BC4436D13}"/>
              </a:ext>
            </a:extLst>
          </p:cNvPr>
          <p:cNvPicPr>
            <a:picLocks noGrp="1" noChangeAspect="1"/>
          </p:cNvPicPr>
          <p:nvPr>
            <p:ph sz="half" idx="2"/>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18238" y="1732447"/>
            <a:ext cx="5596597" cy="4058746"/>
          </a:xfrm>
        </p:spPr>
      </p:pic>
    </p:spTree>
    <p:extLst>
      <p:ext uri="{BB962C8B-B14F-4D97-AF65-F5344CB8AC3E}">
        <p14:creationId xmlns:p14="http://schemas.microsoft.com/office/powerpoint/2010/main" val="2737265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F055-4528-4AF7-8BC9-0900B5D418AE}"/>
              </a:ext>
            </a:extLst>
          </p:cNvPr>
          <p:cNvSpPr>
            <a:spLocks noGrp="1"/>
          </p:cNvSpPr>
          <p:nvPr>
            <p:ph type="title"/>
          </p:nvPr>
        </p:nvSpPr>
        <p:spPr/>
        <p:txBody>
          <a:bodyPr/>
          <a:lstStyle/>
          <a:p>
            <a:r>
              <a:rPr lang="en-US" dirty="0"/>
              <a:t>PREPARED BY </a:t>
            </a:r>
            <a:endParaRPr lang="en-IN" dirty="0"/>
          </a:p>
        </p:txBody>
      </p:sp>
      <p:sp>
        <p:nvSpPr>
          <p:cNvPr id="4" name="Content Placeholder 3">
            <a:extLst>
              <a:ext uri="{FF2B5EF4-FFF2-40B4-BE49-F238E27FC236}">
                <a16:creationId xmlns:a16="http://schemas.microsoft.com/office/drawing/2014/main" id="{2E82C6DC-6D50-4728-BD47-4AF1E257C66B}"/>
              </a:ext>
            </a:extLst>
          </p:cNvPr>
          <p:cNvSpPr>
            <a:spLocks noGrp="1"/>
          </p:cNvSpPr>
          <p:nvPr>
            <p:ph idx="1"/>
          </p:nvPr>
        </p:nvSpPr>
        <p:spPr>
          <a:xfrm>
            <a:off x="913795" y="2189649"/>
            <a:ext cx="10353762" cy="4058751"/>
          </a:xfrm>
        </p:spPr>
        <p:txBody>
          <a:bodyPr/>
          <a:lstStyle/>
          <a:p>
            <a:pPr marL="36900" indent="0">
              <a:buNone/>
            </a:pPr>
            <a:r>
              <a:rPr lang="en-US" dirty="0"/>
              <a:t>RITESH .R. TIWARI</a:t>
            </a:r>
          </a:p>
          <a:p>
            <a:pPr marL="36900" indent="0">
              <a:buNone/>
            </a:pPr>
            <a:r>
              <a:rPr lang="en-US" dirty="0"/>
              <a:t>IT VEDANT</a:t>
            </a:r>
          </a:p>
          <a:p>
            <a:pPr marL="36900" indent="0">
              <a:buNone/>
            </a:pPr>
            <a:r>
              <a:rPr lang="en-US" dirty="0"/>
              <a:t>T324</a:t>
            </a:r>
            <a:endParaRPr lang="en-IN" dirty="0"/>
          </a:p>
          <a:p>
            <a:pPr marL="36900" indent="0">
              <a:buNone/>
            </a:pPr>
            <a:endParaRPr lang="en-IN" dirty="0"/>
          </a:p>
        </p:txBody>
      </p:sp>
    </p:spTree>
    <p:extLst>
      <p:ext uri="{BB962C8B-B14F-4D97-AF65-F5344CB8AC3E}">
        <p14:creationId xmlns:p14="http://schemas.microsoft.com/office/powerpoint/2010/main" val="1245532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6B94-D739-47F3-B706-1B32318E3CDF}"/>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C9435DA6-94DE-4272-8183-8200F6DDA5F0}"/>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04995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CUSTOMER TABLE</a:t>
            </a:r>
            <a:endParaRPr lang="en-IN" dirty="0"/>
          </a:p>
        </p:txBody>
      </p:sp>
      <p:pic>
        <p:nvPicPr>
          <p:cNvPr id="9" name="Content Placeholder 8">
            <a:extLst>
              <a:ext uri="{FF2B5EF4-FFF2-40B4-BE49-F238E27FC236}">
                <a16:creationId xmlns:a16="http://schemas.microsoft.com/office/drawing/2014/main" id="{E91C0E37-DDD9-431A-A812-A14FFFB135D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5099335" y="1364512"/>
            <a:ext cx="6178870" cy="4823637"/>
          </a:xfrm>
        </p:spPr>
      </p:pic>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Stores information about the customers who use the Blue Dart logistics service. Helps in identifying and managing customer details for shipment bookings, tracking, and feedback.</a:t>
            </a:r>
          </a:p>
          <a:p>
            <a:pPr algn="l"/>
            <a:endParaRPr lang="en-US" dirty="0"/>
          </a:p>
          <a:p>
            <a:pPr algn="l"/>
            <a:r>
              <a:rPr lang="en-IN" dirty="0"/>
              <a:t>SYNTAX :- DESC customer;</a:t>
            </a:r>
          </a:p>
        </p:txBody>
      </p:sp>
      <p:sp>
        <p:nvSpPr>
          <p:cNvPr id="5" name="TextBox 4">
            <a:extLst>
              <a:ext uri="{FF2B5EF4-FFF2-40B4-BE49-F238E27FC236}">
                <a16:creationId xmlns:a16="http://schemas.microsoft.com/office/drawing/2014/main" id="{D314A699-7D34-4B70-9ED2-8A9C630D709F}"/>
              </a:ext>
            </a:extLst>
          </p:cNvPr>
          <p:cNvSpPr txBox="1"/>
          <p:nvPr/>
        </p:nvSpPr>
        <p:spPr>
          <a:xfrm>
            <a:off x="706541" y="0"/>
            <a:ext cx="10571664" cy="707886"/>
          </a:xfrm>
          <a:prstGeom prst="rect">
            <a:avLst/>
          </a:prstGeom>
          <a:noFill/>
        </p:spPr>
        <p:txBody>
          <a:bodyPr wrap="square" rtlCol="0">
            <a:spAutoFit/>
          </a:bodyPr>
          <a:lstStyle/>
          <a:p>
            <a:pPr algn="ctr"/>
            <a:r>
              <a:rPr lang="en-US" sz="4000" dirty="0"/>
              <a:t>STRUCTURE OF TABLE</a:t>
            </a:r>
            <a:endParaRPr lang="en-IN" sz="4000" dirty="0"/>
          </a:p>
        </p:txBody>
      </p:sp>
    </p:spTree>
    <p:extLst>
      <p:ext uri="{BB962C8B-B14F-4D97-AF65-F5344CB8AC3E}">
        <p14:creationId xmlns:p14="http://schemas.microsoft.com/office/powerpoint/2010/main" val="158560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SHIPMENTS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Records all shipment details, including the customer who booked the shipment, the courier handling it, and the service used. Central to the logistics operations, this table tracks every shipment's journey from booking to delivery.</a:t>
            </a:r>
          </a:p>
          <a:p>
            <a:pPr algn="l"/>
            <a:endParaRPr lang="en-US" dirty="0"/>
          </a:p>
          <a:p>
            <a:pPr algn="l"/>
            <a:r>
              <a:rPr lang="en-IN" dirty="0"/>
              <a:t>SYNTAX :- DESC shipments;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a:t>
            </a:r>
            <a:r>
              <a:rPr lang="en-US" dirty="0"/>
              <a:t> </a:t>
            </a:r>
            <a:r>
              <a:rPr lang="en-US" sz="3600" dirty="0"/>
              <a:t>OF TABLE</a:t>
            </a:r>
            <a:endParaRPr lang="en-IN" dirty="0"/>
          </a:p>
        </p:txBody>
      </p:sp>
      <p:pic>
        <p:nvPicPr>
          <p:cNvPr id="11" name="Content Placeholder 10">
            <a:extLst>
              <a:ext uri="{FF2B5EF4-FFF2-40B4-BE49-F238E27FC236}">
                <a16:creationId xmlns:a16="http://schemas.microsoft.com/office/drawing/2014/main" id="{ABF56547-8626-4299-8BA5-BDE136D5C69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99321" y="1364512"/>
            <a:ext cx="6078884" cy="4770474"/>
          </a:xfrm>
        </p:spPr>
      </p:pic>
    </p:spTree>
    <p:extLst>
      <p:ext uri="{BB962C8B-B14F-4D97-AF65-F5344CB8AC3E}">
        <p14:creationId xmlns:p14="http://schemas.microsoft.com/office/powerpoint/2010/main" val="1153539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COURIERS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 Contains details about the couriers who deliver the shipments. Used to manage and assign couriers to shipments, ensuring efficient and timely deliveries.</a:t>
            </a:r>
          </a:p>
          <a:p>
            <a:pPr algn="l"/>
            <a:r>
              <a:rPr lang="en-IN" dirty="0"/>
              <a:t>SYNTAX :- DESC couriers;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8" name="Content Placeholder 7">
            <a:extLst>
              <a:ext uri="{FF2B5EF4-FFF2-40B4-BE49-F238E27FC236}">
                <a16:creationId xmlns:a16="http://schemas.microsoft.com/office/drawing/2014/main" id="{079B58A7-B281-4CDB-BDAB-B0844FE0717E}"/>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contrast="-50000"/>
                    </a14:imgEffect>
                  </a14:imgLayer>
                </a14:imgProps>
              </a:ext>
            </a:extLst>
          </a:blip>
          <a:stretch>
            <a:fillRect/>
          </a:stretch>
        </p:blipFill>
        <p:spPr>
          <a:xfrm>
            <a:off x="5241851" y="1364512"/>
            <a:ext cx="6036353" cy="4270640"/>
          </a:xfrm>
          <a:noFill/>
          <a:effectLst>
            <a:outerShdw blurRad="50800" dist="38100" dir="5400000" algn="t" rotWithShape="0">
              <a:prstClr val="black">
                <a:alpha val="40000"/>
              </a:prstClr>
            </a:outerShdw>
          </a:effectLst>
          <a:scene3d>
            <a:camera prst="orthographicFront">
              <a:rot lat="0" lon="21299984" rev="0"/>
            </a:camera>
            <a:lightRig rig="threePt" dir="t"/>
          </a:scene3d>
        </p:spPr>
      </p:pic>
    </p:spTree>
    <p:extLst>
      <p:ext uri="{BB962C8B-B14F-4D97-AF65-F5344CB8AC3E}">
        <p14:creationId xmlns:p14="http://schemas.microsoft.com/office/powerpoint/2010/main" val="164794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TRACKING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Logs the tracking information for each shipment, detailing its status and location at different points in time. Allows real-time tracking of shipments, providing transparency to both the logistics team and the customers.</a:t>
            </a:r>
          </a:p>
          <a:p>
            <a:pPr algn="l"/>
            <a:endParaRPr lang="en-US" dirty="0"/>
          </a:p>
          <a:p>
            <a:pPr algn="l"/>
            <a:r>
              <a:rPr lang="en-IN" dirty="0"/>
              <a:t>SYNTAX :- DESC tracking;</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9" name="Content Placeholder 8">
            <a:extLst>
              <a:ext uri="{FF2B5EF4-FFF2-40B4-BE49-F238E27FC236}">
                <a16:creationId xmlns:a16="http://schemas.microsoft.com/office/drawing/2014/main" id="{70495A01-98E8-4C27-B93D-8EFDE1A8ED4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88689" y="1364512"/>
            <a:ext cx="6089516" cy="4270640"/>
          </a:xfrm>
        </p:spPr>
      </p:pic>
    </p:spTree>
    <p:extLst>
      <p:ext uri="{BB962C8B-B14F-4D97-AF65-F5344CB8AC3E}">
        <p14:creationId xmlns:p14="http://schemas.microsoft.com/office/powerpoint/2010/main" val="3428156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PAYMENTS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Records payment transactions related to shipments. Tracks payment details to ensure all shipments are properly billed and payments are received.</a:t>
            </a:r>
          </a:p>
          <a:p>
            <a:pPr algn="l"/>
            <a:endParaRPr lang="en-US" dirty="0"/>
          </a:p>
          <a:p>
            <a:pPr algn="l"/>
            <a:r>
              <a:rPr lang="en-IN" dirty="0"/>
              <a:t>SYNTAX :- DESC payments;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8" name="Content Placeholder 7">
            <a:extLst>
              <a:ext uri="{FF2B5EF4-FFF2-40B4-BE49-F238E27FC236}">
                <a16:creationId xmlns:a16="http://schemas.microsoft.com/office/drawing/2014/main" id="{5E323D28-558F-4C54-BD6D-7641CB78DD9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88688" y="1364513"/>
            <a:ext cx="6089517" cy="4270639"/>
          </a:xfrm>
        </p:spPr>
      </p:pic>
    </p:spTree>
    <p:extLst>
      <p:ext uri="{BB962C8B-B14F-4D97-AF65-F5344CB8AC3E}">
        <p14:creationId xmlns:p14="http://schemas.microsoft.com/office/powerpoint/2010/main" val="159779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BABB-AC17-4D89-8F2D-EC944438476E}"/>
              </a:ext>
            </a:extLst>
          </p:cNvPr>
          <p:cNvSpPr>
            <a:spLocks noGrp="1"/>
          </p:cNvSpPr>
          <p:nvPr>
            <p:ph type="title"/>
          </p:nvPr>
        </p:nvSpPr>
        <p:spPr>
          <a:xfrm>
            <a:off x="1036592" y="1364512"/>
            <a:ext cx="3706890" cy="549556"/>
          </a:xfrm>
        </p:spPr>
        <p:txBody>
          <a:bodyPr/>
          <a:lstStyle/>
          <a:p>
            <a:r>
              <a:rPr lang="en-US" dirty="0"/>
              <a:t>RETURNS TABLE</a:t>
            </a:r>
            <a:endParaRPr lang="en-IN" dirty="0"/>
          </a:p>
        </p:txBody>
      </p:sp>
      <p:sp>
        <p:nvSpPr>
          <p:cNvPr id="4" name="Text Placeholder 3">
            <a:extLst>
              <a:ext uri="{FF2B5EF4-FFF2-40B4-BE49-F238E27FC236}">
                <a16:creationId xmlns:a16="http://schemas.microsoft.com/office/drawing/2014/main" id="{6679EE75-A69D-49CB-8C57-724BE0FF2BC1}"/>
              </a:ext>
            </a:extLst>
          </p:cNvPr>
          <p:cNvSpPr>
            <a:spLocks noGrp="1"/>
          </p:cNvSpPr>
          <p:nvPr>
            <p:ph type="body" sz="half" idx="2"/>
          </p:nvPr>
        </p:nvSpPr>
        <p:spPr>
          <a:xfrm>
            <a:off x="1036592" y="2275471"/>
            <a:ext cx="3706889" cy="3359681"/>
          </a:xfrm>
        </p:spPr>
        <p:txBody>
          <a:bodyPr/>
          <a:lstStyle/>
          <a:p>
            <a:pPr algn="l"/>
            <a:r>
              <a:rPr lang="en-US" dirty="0"/>
              <a:t>Captures information about shipments that have been returned. Manages and tracks returns, helping the logistics team to handle reverse logistics efficiently.</a:t>
            </a:r>
          </a:p>
          <a:p>
            <a:pPr algn="l"/>
            <a:endParaRPr lang="en-US" dirty="0"/>
          </a:p>
          <a:p>
            <a:pPr algn="l"/>
            <a:r>
              <a:rPr lang="en-IN" dirty="0"/>
              <a:t>SYNTAX :- DESC returns;</a:t>
            </a:r>
          </a:p>
        </p:txBody>
      </p:sp>
      <p:sp>
        <p:nvSpPr>
          <p:cNvPr id="5" name="TextBox 4">
            <a:extLst>
              <a:ext uri="{FF2B5EF4-FFF2-40B4-BE49-F238E27FC236}">
                <a16:creationId xmlns:a16="http://schemas.microsoft.com/office/drawing/2014/main" id="{D314A699-7D34-4B70-9ED2-8A9C630D709F}"/>
              </a:ext>
            </a:extLst>
          </p:cNvPr>
          <p:cNvSpPr txBox="1"/>
          <p:nvPr/>
        </p:nvSpPr>
        <p:spPr>
          <a:xfrm>
            <a:off x="913794" y="0"/>
            <a:ext cx="10364412" cy="707886"/>
          </a:xfrm>
          <a:prstGeom prst="rect">
            <a:avLst/>
          </a:prstGeom>
          <a:noFill/>
        </p:spPr>
        <p:txBody>
          <a:bodyPr wrap="square" rtlCol="0">
            <a:spAutoFit/>
          </a:bodyPr>
          <a:lstStyle/>
          <a:p>
            <a:pPr algn="ctr"/>
            <a:r>
              <a:rPr lang="en-US" sz="4000" dirty="0"/>
              <a:t>STRUCTURE OF TABLE</a:t>
            </a:r>
            <a:endParaRPr lang="en-IN" sz="4000" dirty="0"/>
          </a:p>
        </p:txBody>
      </p:sp>
      <p:pic>
        <p:nvPicPr>
          <p:cNvPr id="13" name="Content Placeholder 12">
            <a:extLst>
              <a:ext uri="{FF2B5EF4-FFF2-40B4-BE49-F238E27FC236}">
                <a16:creationId xmlns:a16="http://schemas.microsoft.com/office/drawing/2014/main" id="{78413933-EACB-449C-B76D-7655CEB4E98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09954" y="1364513"/>
            <a:ext cx="6068252" cy="4270639"/>
          </a:xfrm>
        </p:spPr>
      </p:pic>
    </p:spTree>
    <p:extLst>
      <p:ext uri="{BB962C8B-B14F-4D97-AF65-F5344CB8AC3E}">
        <p14:creationId xmlns:p14="http://schemas.microsoft.com/office/powerpoint/2010/main" val="13462564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168</TotalTime>
  <Words>736</Words>
  <Application>Microsoft Office PowerPoint</Application>
  <PresentationFormat>Widescreen</PresentationFormat>
  <Paragraphs>100</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Calisto MT</vt:lpstr>
      <vt:lpstr>Wingdings</vt:lpstr>
      <vt:lpstr>Wingdings 2</vt:lpstr>
      <vt:lpstr>Slate</vt:lpstr>
      <vt:lpstr>BLUE DART </vt:lpstr>
      <vt:lpstr>ABSTRACT  </vt:lpstr>
      <vt:lpstr>ER-DIAGRAM</vt:lpstr>
      <vt:lpstr>CUSTOMER TABLE</vt:lpstr>
      <vt:lpstr>SHIPMENTS TABLE</vt:lpstr>
      <vt:lpstr>COURIERS TABLE</vt:lpstr>
      <vt:lpstr>TRACKING TABLE</vt:lpstr>
      <vt:lpstr>PAYMENTS TABLE</vt:lpstr>
      <vt:lpstr>RETURNS TABLE</vt:lpstr>
      <vt:lpstr>SERVICES TABLE</vt:lpstr>
      <vt:lpstr>HUBS TABLE</vt:lpstr>
      <vt:lpstr>HUB_SHIPMENTS TABLE</vt:lpstr>
      <vt:lpstr>EMPLOYEES TABLE</vt:lpstr>
      <vt:lpstr>FEEDBACK TABLE</vt:lpstr>
      <vt:lpstr>CONTENTS OF TABLE</vt:lpstr>
      <vt:lpstr>CONTENTS OF TABLE</vt:lpstr>
      <vt:lpstr>CONTENTS OF TABLE</vt:lpstr>
      <vt:lpstr>CONTENTS OF TABLE</vt:lpstr>
      <vt:lpstr>CONTENTS OF TABLE</vt:lpstr>
      <vt:lpstr>CONTENTS OF TABLE</vt:lpstr>
      <vt:lpstr>SUBQUERY</vt:lpstr>
      <vt:lpstr>SUBQUERY</vt:lpstr>
      <vt:lpstr>SUBQUERY</vt:lpstr>
      <vt:lpstr>SUBQUERY</vt:lpstr>
      <vt:lpstr>JOINS</vt:lpstr>
      <vt:lpstr>JOINS</vt:lpstr>
      <vt:lpstr>JOINS</vt:lpstr>
      <vt:lpstr>JOINS</vt:lpstr>
      <vt:lpstr>VIEW</vt:lpstr>
      <vt:lpstr>VIEW</vt:lpstr>
      <vt:lpstr>PREPARED BY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DART</dc:title>
  <dc:creator>Ritesh Tiwari</dc:creator>
  <cp:lastModifiedBy>Ritesh Tiwari</cp:lastModifiedBy>
  <cp:revision>23</cp:revision>
  <dcterms:created xsi:type="dcterms:W3CDTF">2024-08-27T19:30:06Z</dcterms:created>
  <dcterms:modified xsi:type="dcterms:W3CDTF">2024-08-29T19:01:13Z</dcterms:modified>
</cp:coreProperties>
</file>